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3"/>
  </p:notesMasterIdLst>
  <p:sldIdLst>
    <p:sldId id="256" r:id="rId2"/>
    <p:sldId id="257" r:id="rId3"/>
    <p:sldId id="284" r:id="rId4"/>
    <p:sldId id="258" r:id="rId5"/>
    <p:sldId id="286" r:id="rId6"/>
    <p:sldId id="288" r:id="rId7"/>
    <p:sldId id="260" r:id="rId8"/>
    <p:sldId id="262" r:id="rId9"/>
    <p:sldId id="297" r:id="rId10"/>
    <p:sldId id="293" r:id="rId11"/>
    <p:sldId id="278" r:id="rId12"/>
    <p:sldId id="314" r:id="rId13"/>
    <p:sldId id="298" r:id="rId14"/>
    <p:sldId id="315" r:id="rId15"/>
    <p:sldId id="309" r:id="rId16"/>
    <p:sldId id="310" r:id="rId17"/>
    <p:sldId id="311" r:id="rId18"/>
    <p:sldId id="312" r:id="rId19"/>
    <p:sldId id="313" r:id="rId20"/>
    <p:sldId id="316" r:id="rId21"/>
    <p:sldId id="307" r:id="rId22"/>
    <p:sldId id="308" r:id="rId23"/>
    <p:sldId id="317" r:id="rId24"/>
    <p:sldId id="300" r:id="rId25"/>
    <p:sldId id="301" r:id="rId26"/>
    <p:sldId id="302" r:id="rId27"/>
    <p:sldId id="303" r:id="rId28"/>
    <p:sldId id="306" r:id="rId29"/>
    <p:sldId id="305" r:id="rId30"/>
    <p:sldId id="304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3"/>
    <p:restoredTop sz="94694"/>
  </p:normalViewPr>
  <p:slideViewPr>
    <p:cSldViewPr snapToGrid="0" showGuides="1">
      <p:cViewPr varScale="1">
        <p:scale>
          <a:sx n="108" d="100"/>
          <a:sy n="108" d="100"/>
        </p:scale>
        <p:origin x="216" y="376"/>
      </p:cViewPr>
      <p:guideLst>
        <p:guide orient="horz" pos="5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2CA92-BBD7-444C-B8EC-1194CD4787D1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8B609-8685-A841-A896-C0964A15321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225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972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795E-EB08-CA5E-98BE-E97F172A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50C51-256A-5FD0-1882-8D5C2D045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87EC6-7FDC-C046-AF2E-B98F8F304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521C-56CF-A448-EBC4-3CE03B185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1477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489E-1A72-7873-7972-5EF7D8DBD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14E0B-9864-6895-1A60-CC34E3B45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7C331-B983-5B56-B8A7-6AAA35130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FC17C-2658-9907-B780-CDD2C713B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132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78221-2EB9-FB14-E8E9-6A8A96D3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E925E-04C6-9C24-621F-F9CD1153B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2F4AB-C3C4-1256-C19D-5563AE0D8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28E3-D13A-7067-0C6A-791D1D53C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439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0D21-0779-E125-2D68-933BF192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25940-745E-E422-63C1-8465474E2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C89C3-253F-DCE2-E773-9AA18079C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F7094-1106-A5C2-FABE-2700FCF5D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17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98F0-0531-C806-7EC5-5FAEB52B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90E42-F1A8-961B-A79F-AC1ACBA98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F295-CF15-3D28-AF2A-1D1A001A7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D54DD-B847-4140-142F-3FE417A00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003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E46A6-6DF8-767C-F063-0B7D3F61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DB56A-411D-43E5-5677-BC168B78E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9A46F-A288-3612-68D0-6D2739D02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741A5-C788-8EC3-94D4-4EDF1E1A2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37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268FF-54F4-34A4-B280-0C5725DA2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99342-7F2D-F92E-83BE-03D29D4CF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20C0-9B3D-CC88-6D2B-0FC109BC1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9E5B-218E-6957-3845-1334B2307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0324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400D-DE41-368F-23C1-AD4BC870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6B149-493C-9014-00DE-8C7C007AB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6E5C0-9EFA-CE08-D27A-9158D0BCB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5A972-F4A5-318D-BBAF-42604E51F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314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8F4F-27EB-C60E-4F2B-0DABA952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026C3-A509-FBB3-A7A4-7002CDE65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A29CD-22A3-00B9-FC98-E540FE620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FA139-7ED4-3A4E-83CF-04019156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933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2146-8F82-4781-38C0-02FF148A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956BF-3E87-669B-A118-30CF6F323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2D9CE-A990-0132-0CB9-42E06CA20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93A9-69A4-B515-29E3-EB691B3E5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135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E5753-785B-F9A0-2776-91E58B4B0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B16B4-9787-0A7C-CECE-77A544478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3DE325-F764-2914-760E-840438DE1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450"/>
              </a:spcAft>
            </a:pPr>
            <a:r>
              <a:rPr lang="en-GB" b="0" i="0" dirty="0">
                <a:solidFill>
                  <a:srgbClr val="1F1F1F"/>
                </a:solidFill>
                <a:effectLst/>
                <a:latin typeface="Roboto" panose="020F0502020204030204" pitchFamily="34" charset="0"/>
              </a:rPr>
              <a:t>Unsupervised Clustering of Molecular Subtypes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Goal: Discover molecular subtypes of the cancer based on mutation patterns and clinical features.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Features to Use: </a:t>
            </a:r>
            <a:r>
              <a:rPr lang="en-GB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Hugo_Symbol,Grade</a:t>
            </a:r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Type, Methylation (one-hot encoded for multiple mutations), Sex, Age and TMB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Approach:Use</a:t>
            </a:r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algorithms like K-Means, Hierarchical Clustering, or DBSCAN for clustering. Apply dimensionality reduction techniques like PCA to visualize the clusters.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Evaluation:Examine</a:t>
            </a:r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how clusters correlate with clinical features such as survival outcomes, IDH status, or WHO Grade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F4D0E-00BD-62BF-A015-9951C2048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1152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7177-95EE-6FA9-E6C9-4C9AEF0B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14493-69D5-C394-8B6B-EE77E510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E8352-52AA-0D41-1038-0364EBA12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39367-EA74-1E45-67D4-B6C87519B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26768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7883-1BCD-A99E-1E85-A689E6A5F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47E03-FADF-64B2-CC55-97239B4D6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DE370-D891-1A98-092C-3C425BEF9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AE976-36D1-3723-FD1B-3D4F664A0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1599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2E254-658D-12D8-799E-C2CBAB438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20D9E-AB90-6E9E-F606-BE7EC2537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D6463-6916-2DFF-3E94-A303BBBC8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461B-E29D-9758-ED2D-727DA829D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313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242AE-83ED-303A-7464-002685D5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CBC98-2364-A940-322F-78CE2CFAA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FDCD8-6F2F-0FE0-AFB2-5213749DA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E690F-7791-87ED-430B-7C8412A9A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632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24BA-3870-B346-157A-1EB512D1D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56A34-3127-AE5A-6D2A-AAA5B5F2C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3619C-F622-190A-5BE0-0BA7644E3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Permutation importance for models like </a:t>
            </a:r>
            <a:r>
              <a:rPr lang="en-GB" b="1" dirty="0"/>
              <a:t>SVC</a:t>
            </a:r>
            <a:r>
              <a:rPr lang="en-GB" dirty="0"/>
              <a:t> or </a:t>
            </a:r>
            <a:r>
              <a:rPr lang="en-GB" b="1" dirty="0"/>
              <a:t>KNN</a:t>
            </a:r>
            <a:r>
              <a:rPr lang="en-GB" dirty="0"/>
              <a:t> shows how much the model relies on a feature by measuring the decrease in performance when that feature's values are shuffled. A high permutation importance indicates that the feature is crucial for the model's predictions but does not show the direction of the effect (positive or negative).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4B07-3BA3-0502-F332-8C9D084AD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00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PCA before hierarchical clustering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370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  <a:r>
              <a:rPr lang="en-GB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From the dendrogram, a cutoff at a Euclidean distance around 12 seems reasonable, as it separates the branches into several clear clusters.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397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Davies-Bouldin Index of 0.5551</a:t>
            </a:r>
            <a:r>
              <a:rPr lang="en-GB" dirty="0"/>
              <a:t> suggests reasonably well-defined clusters, as it's closer to 0. This indicates that the clusters are relatively compact and well-separated, which is generally a desirable outcome in clustering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Silhouette Score of 0.6075</a:t>
            </a:r>
            <a:r>
              <a:rPr lang="en-GB" dirty="0"/>
              <a:t>:This score indicates that the clusters are reasonably well-defined, with most points being closer to their own cluster than to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score above </a:t>
            </a:r>
            <a:r>
              <a:rPr lang="en-GB" b="1" dirty="0"/>
              <a:t>0.5</a:t>
            </a:r>
            <a:r>
              <a:rPr lang="en-GB" dirty="0"/>
              <a:t> is generally considered good, suggesting distinct and well-separated clusters.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753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E13C4-0240-EEA0-2457-AB911BFE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F041A5-7EF3-4112-A727-C5B4E430D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51530-3631-99F4-870A-3C36964DC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B154-5FD1-6810-6DEA-7B498B1D8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375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E989-D031-FFB6-39FF-9ED3526D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3F233-CA98-2EB7-BAD6-5E77F97FB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3A2B6-DD3E-24A8-D7DF-B96FDAD6B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F62D9-84BD-29BB-DBCA-FC6B6EC46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2755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60E7-E91E-682B-7DB6-E4A971D6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1AC54-DD34-C978-D220-84BF07AA9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F3954-56E9-0FAA-D069-A42C7CEA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D8D9C-B7B5-E2EC-818F-7A279022C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750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6148-6785-4D4C-0C6C-A43524BB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341DD-2FA8-C364-52CF-4D0AAEBBB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3470-5F63-E913-13A1-5A762E8E9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Mann Whitney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2F0A6-BC44-2B21-57BA-392E53F13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B609-8685-A841-A896-C0964A153218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023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537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154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7371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528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CH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677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898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3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982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20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032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339CB1E-3A62-9844-A76B-3117390B6536}" type="datetimeFigureOut">
              <a:rPr lang="en-CH" smtClean="0"/>
              <a:t>08.11.2024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8637E77-1F36-374F-A1B5-2EBDC144DD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607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ijms23221415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A6DD-A072-C274-EF67-E3F17EFEB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CH" sz="3600" b="1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</a:br>
            <a:r>
              <a:rPr lang="en-CH" sz="3600" b="1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  <a:t>The impact of molecular profiling of gliomas on treatment and prognosis</a:t>
            </a:r>
            <a:br>
              <a:rPr lang="en-CH" sz="1800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</a:b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DD7E0-402D-D538-D2BE-D86BBFE16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151" y="4389120"/>
            <a:ext cx="8022969" cy="1069848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Galina Glousker</a:t>
            </a:r>
          </a:p>
          <a:p>
            <a:r>
              <a:rPr lang="en-CH" dirty="0"/>
              <a:t>CAS ADS M3</a:t>
            </a:r>
          </a:p>
          <a:p>
            <a:r>
              <a:rPr lang="en-CH" dirty="0"/>
              <a:t>11.11.24</a:t>
            </a:r>
          </a:p>
        </p:txBody>
      </p:sp>
    </p:spTree>
    <p:extLst>
      <p:ext uri="{BB962C8B-B14F-4D97-AF65-F5344CB8AC3E}">
        <p14:creationId xmlns:p14="http://schemas.microsoft.com/office/powerpoint/2010/main" val="350232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5F68-6385-6D8E-FC35-D18F85D2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DB3D8C-ED33-6DCF-2A8B-89C1DE5AF47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latin typeface="Proxima Nova"/>
              </a:rPr>
              <a:t>hierarchical clustering, cut off 12</a:t>
            </a:r>
            <a:endParaRPr lang="en-CH" sz="28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BA5079D-8FAF-02B7-E546-2A4AC0F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99" y="1143000"/>
            <a:ext cx="10928901" cy="519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4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EF1C51-FD17-04DA-4DF9-51C0EA12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UMAP followed by GMM clustering</a:t>
            </a:r>
            <a:endParaRPr lang="en-CH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90C127-DEDA-7016-4067-3B802F66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9" y="1101968"/>
            <a:ext cx="9302919" cy="575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71A09-CB1F-D218-75EA-7E597FCC4747}"/>
              </a:ext>
            </a:extLst>
          </p:cNvPr>
          <p:cNvSpPr txBox="1"/>
          <p:nvPr/>
        </p:nvSpPr>
        <p:spPr>
          <a:xfrm>
            <a:off x="8685445" y="4857652"/>
            <a:ext cx="339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GMM Silhouette Score: 0.6075 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</a:rPr>
              <a:t>Davies-Bouldin Index: 0.5551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0834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BBFC7-632E-71A9-C939-01C861BF2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C56654-10DD-B197-FD25-E5519380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UMAP followed by GMM clustering</a:t>
            </a:r>
            <a:endParaRPr lang="en-CH" sz="2800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E410230-6BFF-CDB9-8A1B-DF6BFBCA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1066800"/>
            <a:ext cx="9090307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BB187-1BEF-8E61-6610-A5954DD4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800ECD-9307-5259-B561-B1C0265B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B6F8-4731-B0F2-3959-38FBDA005DF3}"/>
              </a:ext>
            </a:extLst>
          </p:cNvPr>
          <p:cNvSpPr txBox="1"/>
          <p:nvPr/>
        </p:nvSpPr>
        <p:spPr>
          <a:xfrm>
            <a:off x="5404338" y="6365631"/>
            <a:ext cx="614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Tasci et al., </a:t>
            </a:r>
            <a:r>
              <a:rPr lang="en-GB" sz="1400" b="0" i="1" dirty="0">
                <a:effectLst/>
              </a:rPr>
              <a:t>Int. J. Mol. Sci.</a:t>
            </a:r>
            <a:r>
              <a:rPr lang="en-GB" sz="1400" b="0" i="0" dirty="0">
                <a:effectLst/>
              </a:rPr>
              <a:t> </a:t>
            </a:r>
            <a:r>
              <a:rPr lang="en-GB" sz="1400" i="0" dirty="0">
                <a:effectLst/>
              </a:rPr>
              <a:t>2022 </a:t>
            </a:r>
            <a:r>
              <a:rPr lang="en-GB" sz="1400" i="0" u="sng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https://doi.org/10.3390/ijms232214155</a:t>
            </a:r>
            <a:endParaRPr lang="en-CH" sz="1400" u="sng" dirty="0"/>
          </a:p>
        </p:txBody>
      </p:sp>
      <p:pic>
        <p:nvPicPr>
          <p:cNvPr id="7170" name="Picture 2" descr="Ijms 23 14155 g003">
            <a:extLst>
              <a:ext uri="{FF2B5EF4-FFF2-40B4-BE49-F238E27FC236}">
                <a16:creationId xmlns:a16="http://schemas.microsoft.com/office/drawing/2014/main" id="{B4C6ECBF-BA47-240B-62A7-B8CB07C7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23" y="974404"/>
            <a:ext cx="8165123" cy="52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4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A91D7-7017-CC71-34A6-D4144A99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10FDD9-CDD2-5742-83CC-5F6E7DEB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39DA64-3718-D491-D1F9-071762FCB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17357"/>
              </p:ext>
            </p:extLst>
          </p:nvPr>
        </p:nvGraphicFramePr>
        <p:xfrm>
          <a:off x="533400" y="3536240"/>
          <a:ext cx="111251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3166770934"/>
                    </a:ext>
                  </a:extLst>
                </a:gridCol>
                <a:gridCol w="6172199">
                  <a:extLst>
                    <a:ext uri="{9D8B030D-6E8A-4147-A177-3AD203B41FA5}">
                      <a16:colId xmlns:a16="http://schemas.microsoft.com/office/drawing/2014/main" val="104322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8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Accuracy: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0.83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0.02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89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Accuracy: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0.82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0.80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Accuracy: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0.82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0.04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7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Accuracy: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0.83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4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Ensemble Voting Classifier (5 models)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Accuracy: 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0.84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0.04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7898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465802-B7D9-F341-9833-88699C37AD16}"/>
              </a:ext>
            </a:extLst>
          </p:cNvPr>
          <p:cNvSpPr txBox="1"/>
          <p:nvPr/>
        </p:nvSpPr>
        <p:spPr>
          <a:xfrm>
            <a:off x="533400" y="1142962"/>
            <a:ext cx="11125199" cy="222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1F1F1F"/>
                </a:solidFill>
                <a:effectLst/>
              </a:rPr>
              <a:t>Feature selection:</a:t>
            </a:r>
          </a:p>
          <a:p>
            <a:pPr>
              <a:lnSpc>
                <a:spcPct val="130000"/>
              </a:lnSpc>
            </a:pPr>
            <a:r>
              <a:rPr lang="en-GB" dirty="0">
                <a:solidFill>
                  <a:srgbClr val="1F1F1F"/>
                </a:solidFill>
              </a:rPr>
              <a:t>Calculate sample weight (LGG 450, HGG 245)</a:t>
            </a: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Appl</a:t>
            </a:r>
            <a:r>
              <a:rPr lang="en-GB" dirty="0">
                <a:solidFill>
                  <a:srgbClr val="1F1F1F"/>
                </a:solidFill>
              </a:rPr>
              <a:t>y each feature selection method, combine selections with voting &gt;=3</a:t>
            </a:r>
            <a:endParaRPr lang="en-GB" b="0" i="0" dirty="0">
              <a:solidFill>
                <a:srgbClr val="1F1F1F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Final selected features: ['IDH1', 'TP53', 'PTEN', 'TTN', 'EGFR', 'CIC', 'MUC16', 'FUBP1', 'PIK3R1', 'FLG', 'PKHD1', 'RB1', 'Sex', 'Diagnosis Age', 'TMB (nonsynonymous)’] </a:t>
            </a: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Number of selected features: 15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54969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210F2-36B3-0737-FD37-DE411DA4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1FBB65-85B5-B6E4-718E-A526839A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1BA03F-00FF-FA95-827F-8283098DF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9278"/>
              </p:ext>
            </p:extLst>
          </p:nvPr>
        </p:nvGraphicFramePr>
        <p:xfrm>
          <a:off x="838200" y="1187751"/>
          <a:ext cx="768894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2525">
                  <a:extLst>
                    <a:ext uri="{9D8B030D-6E8A-4147-A177-3AD203B41FA5}">
                      <a16:colId xmlns:a16="http://schemas.microsoft.com/office/drawing/2014/main" val="2920640544"/>
                    </a:ext>
                  </a:extLst>
                </a:gridCol>
                <a:gridCol w="2776418">
                  <a:extLst>
                    <a:ext uri="{9D8B030D-6E8A-4147-A177-3AD203B41FA5}">
                      <a16:colId xmlns:a16="http://schemas.microsoft.com/office/drawing/2014/main" val="2298205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Ensemble 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2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7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ROC-AUC 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96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547687-25EC-93F4-69D9-099543C8C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439774"/>
              </p:ext>
            </p:extLst>
          </p:nvPr>
        </p:nvGraphicFramePr>
        <p:xfrm>
          <a:off x="838199" y="3258689"/>
          <a:ext cx="940525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030">
                  <a:extLst>
                    <a:ext uri="{9D8B030D-6E8A-4147-A177-3AD203B41FA5}">
                      <a16:colId xmlns:a16="http://schemas.microsoft.com/office/drawing/2014/main" val="3866279704"/>
                    </a:ext>
                  </a:extLst>
                </a:gridCol>
                <a:gridCol w="1826342">
                  <a:extLst>
                    <a:ext uri="{9D8B030D-6E8A-4147-A177-3AD203B41FA5}">
                      <a16:colId xmlns:a16="http://schemas.microsoft.com/office/drawing/2014/main" val="1653089734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3691901062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val="3141618075"/>
                    </a:ext>
                  </a:extLst>
                </a:gridCol>
                <a:gridCol w="1306284">
                  <a:extLst>
                    <a:ext uri="{9D8B030D-6E8A-4147-A177-3AD203B41FA5}">
                      <a16:colId xmlns:a16="http://schemas.microsoft.com/office/drawing/2014/main" val="2536212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Classification Report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6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1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LGG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5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</a:t>
                      </a:r>
                      <a:r>
                        <a:rPr lang="en-CH" dirty="0">
                          <a:latin typeface="+mn-lt"/>
                        </a:rPr>
                        <a:t>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96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W</a:t>
                      </a:r>
                      <a:r>
                        <a:rPr lang="en-CH" dirty="0">
                          <a:latin typeface="+mn-lt"/>
                        </a:rPr>
                        <a:t>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+mn-lt"/>
                        </a:rPr>
                        <a:t>0.86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4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52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1B918-69E5-0A47-A623-278FDF63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CC8FD4-A51A-2C8D-EF7E-4D60D0BF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E87336-CC43-8893-E78F-4920B7B12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8" y="1419347"/>
            <a:ext cx="5224731" cy="53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25849D7-4DE2-3162-DA77-34499B7E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1" y="1325563"/>
            <a:ext cx="5390284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0E5E7A2-0401-6E12-AD12-C9B61A32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900" y="1307914"/>
            <a:ext cx="5390284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270C-781B-A291-29C4-8B92836E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29D12E-20F9-E516-7B2C-0B5E56BB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57CBAA-9D06-7CC7-B1C7-4E1B65A0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2" y="1592263"/>
            <a:ext cx="5130436" cy="52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FD078B6-7C4D-2483-2382-11C443C8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2263"/>
            <a:ext cx="5130436" cy="52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3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2E248-188A-7501-DDB4-6E74336C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86B25-21AF-1797-11BF-31F3AD7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DB29B9E-4ED3-1204-601C-13CB8979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31" y="1219201"/>
            <a:ext cx="728747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E08D8E-6F8D-3368-DB42-A3066113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5493914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6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C19-1049-53F2-7A8E-49F742F4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DF514F-2EE3-1234-C397-C5F2C740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Molecular diagnostics </a:t>
            </a:r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using machine learning</a:t>
            </a:r>
            <a:endParaRPr lang="en-CH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41E7D2-EA65-2D85-8B7E-3275D3D4D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0806"/>
              </p:ext>
            </p:extLst>
          </p:nvPr>
        </p:nvGraphicFramePr>
        <p:xfrm>
          <a:off x="838200" y="1187751"/>
          <a:ext cx="768894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2525">
                  <a:extLst>
                    <a:ext uri="{9D8B030D-6E8A-4147-A177-3AD203B41FA5}">
                      <a16:colId xmlns:a16="http://schemas.microsoft.com/office/drawing/2014/main" val="2920640544"/>
                    </a:ext>
                  </a:extLst>
                </a:gridCol>
                <a:gridCol w="2776418">
                  <a:extLst>
                    <a:ext uri="{9D8B030D-6E8A-4147-A177-3AD203B41FA5}">
                      <a16:colId xmlns:a16="http://schemas.microsoft.com/office/drawing/2014/main" val="2298205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Ensemble model 5 TCGA 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0.8367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0.8308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2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0.7976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7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ROC-AUC 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0.9130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96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9B7048-3E4B-D58C-EABA-CAE0CCC8F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80940"/>
              </p:ext>
            </p:extLst>
          </p:nvPr>
        </p:nvGraphicFramePr>
        <p:xfrm>
          <a:off x="838199" y="3258689"/>
          <a:ext cx="940525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030">
                  <a:extLst>
                    <a:ext uri="{9D8B030D-6E8A-4147-A177-3AD203B41FA5}">
                      <a16:colId xmlns:a16="http://schemas.microsoft.com/office/drawing/2014/main" val="3866279704"/>
                    </a:ext>
                  </a:extLst>
                </a:gridCol>
                <a:gridCol w="1826342">
                  <a:extLst>
                    <a:ext uri="{9D8B030D-6E8A-4147-A177-3AD203B41FA5}">
                      <a16:colId xmlns:a16="http://schemas.microsoft.com/office/drawing/2014/main" val="1653089734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3691901062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val="3141618075"/>
                    </a:ext>
                  </a:extLst>
                </a:gridCol>
                <a:gridCol w="1306284">
                  <a:extLst>
                    <a:ext uri="{9D8B030D-6E8A-4147-A177-3AD203B41FA5}">
                      <a16:colId xmlns:a16="http://schemas.microsoft.com/office/drawing/2014/main" val="2536212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Classification Report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6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1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LGG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5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</a:t>
                      </a:r>
                      <a:r>
                        <a:rPr lang="en-CH" dirty="0">
                          <a:latin typeface="+mn-lt"/>
                        </a:rPr>
                        <a:t>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96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W</a:t>
                      </a:r>
                      <a:r>
                        <a:rPr lang="en-CH" dirty="0">
                          <a:latin typeface="+mn-lt"/>
                        </a:rPr>
                        <a:t>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4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64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631-B505-E377-DDFC-B9D72D5C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Molecular biomarkers in glioma</a:t>
            </a:r>
            <a:endParaRPr lang="en-CH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1A767-6EB8-F7A4-73DB-5271F3DC9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43" y="1185978"/>
            <a:ext cx="9688285" cy="54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B1E4-67F8-C6D9-4245-937A04A47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DDE5-2EB3-2F67-A546-E705D173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Survival prediction using machine learning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5F0BA-D7B6-F831-2401-DFC2A9055D29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D94DA7-B736-EB20-EC91-7C9DE63A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063262"/>
            <a:ext cx="8573611" cy="472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12C7C-E78B-E2A2-4317-69753315D56C}"/>
              </a:ext>
            </a:extLst>
          </p:cNvPr>
          <p:cNvSpPr txBox="1"/>
          <p:nvPr/>
        </p:nvSpPr>
        <p:spPr>
          <a:xfrm>
            <a:off x="498230" y="1206770"/>
            <a:ext cx="1037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Training, validating, and calculating feature importances using permutation importance with the </a:t>
            </a:r>
            <a:r>
              <a:rPr lang="en-GB" b="1" dirty="0"/>
              <a:t>Random Survival Forest</a:t>
            </a:r>
            <a:r>
              <a:rPr lang="en-GB" dirty="0"/>
              <a:t> model: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Concordance Index on Test Set: 0.8305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3D326-5105-5562-194F-8D0129BC8ED0}"/>
              </a:ext>
            </a:extLst>
          </p:cNvPr>
          <p:cNvSpPr txBox="1"/>
          <p:nvPr/>
        </p:nvSpPr>
        <p:spPr>
          <a:xfrm>
            <a:off x="6097109" y="3059871"/>
            <a:ext cx="5257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Features removed due to negative or zero importance: 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</a:rPr>
              <a:t>'CIC', 'ATRX', 'TTN', 'MUC16', 'RB1', 'LRP2', 'PKHD1', 'PIK3CA', 'HMCN1', 'PCLO', 'FLG', 'PIK3R1', 'FUBP1', 'NOTCH1', 'RYR2', 'NF1', 'Meth_LGm1', '</a:t>
            </a:r>
            <a:r>
              <a:rPr lang="en-GB" b="0" i="0" dirty="0" err="1">
                <a:solidFill>
                  <a:srgbClr val="1F1F1F"/>
                </a:solidFill>
                <a:effectLst/>
              </a:rPr>
              <a:t>Type_oligoastrocytoma</a:t>
            </a:r>
            <a:r>
              <a:rPr lang="en-GB" b="0" i="0" dirty="0">
                <a:solidFill>
                  <a:srgbClr val="1F1F1F"/>
                </a:solidFill>
                <a:effectLst/>
              </a:rPr>
              <a:t>', '</a:t>
            </a:r>
            <a:r>
              <a:rPr lang="en-GB" b="0" i="0" dirty="0" err="1">
                <a:solidFill>
                  <a:srgbClr val="1F1F1F"/>
                </a:solidFill>
                <a:effectLst/>
              </a:rPr>
              <a:t>Type_oligodendroglioma</a:t>
            </a:r>
            <a:r>
              <a:rPr lang="en-GB" b="0" i="0" dirty="0">
                <a:solidFill>
                  <a:srgbClr val="1F1F1F"/>
                </a:solidFill>
                <a:effectLst/>
              </a:rPr>
              <a:t>', 'PTEN', '</a:t>
            </a:r>
            <a:r>
              <a:rPr lang="en-GB" b="0" i="0" dirty="0" err="1">
                <a:solidFill>
                  <a:srgbClr val="1F1F1F"/>
                </a:solidFill>
                <a:effectLst/>
              </a:rPr>
              <a:t>Type_astrocytoma</a:t>
            </a:r>
            <a:r>
              <a:rPr lang="en-GB" b="0" i="0" dirty="0">
                <a:solidFill>
                  <a:srgbClr val="1F1F1F"/>
                </a:solidFill>
                <a:effectLst/>
              </a:rPr>
              <a:t>', 'Grade_G3', 'Meth_LGm4', 'Grade_G2’</a:t>
            </a:r>
          </a:p>
          <a:p>
            <a:endParaRPr lang="en-GB" b="0" i="0" dirty="0">
              <a:solidFill>
                <a:srgbClr val="1F1F1F"/>
              </a:solidFill>
              <a:effectLst/>
            </a:endParaRPr>
          </a:p>
          <a:p>
            <a:r>
              <a:rPr lang="en-GB" b="0" i="0" dirty="0">
                <a:solidFill>
                  <a:srgbClr val="1F1F1F"/>
                </a:solidFill>
                <a:effectLst/>
              </a:rPr>
              <a:t>Concordance Index on Reduced Test Set: 0.8379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67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47AF-C8F5-4F66-DA5B-6061E2A7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903911-4B80-FAD5-4EED-B7305262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Survival prediction using machine learning</a:t>
            </a:r>
            <a:endParaRPr lang="en-CH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D63F3-6333-2DE8-2C36-95151E9D69F6}"/>
              </a:ext>
            </a:extLst>
          </p:cNvPr>
          <p:cNvSpPr txBox="1"/>
          <p:nvPr/>
        </p:nvSpPr>
        <p:spPr>
          <a:xfrm>
            <a:off x="838200" y="1170012"/>
            <a:ext cx="11125199" cy="251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1F1F1F"/>
                </a:solidFill>
                <a:effectLst/>
              </a:rPr>
              <a:t>Feature selection:</a:t>
            </a:r>
          </a:p>
          <a:p>
            <a:endParaRPr lang="en-GB" sz="2400" b="0" i="0" dirty="0">
              <a:solidFill>
                <a:srgbClr val="1F1F1F"/>
              </a:solidFill>
              <a:effectLst/>
            </a:endParaRPr>
          </a:p>
          <a:p>
            <a:pPr marL="0" algn="l" rtl="0" eaLnBrk="1" fontAlgn="t" latinLnBrk="0" hangingPunct="1"/>
            <a:r>
              <a:rPr lang="en-GB" dirty="0">
                <a:solidFill>
                  <a:srgbClr val="1F1F1F"/>
                </a:solidFill>
              </a:rPr>
              <a:t>Calculate sample weight (living 467, </a:t>
            </a:r>
            <a:r>
              <a:rPr lang="en-CH" sz="1800" b="1" i="0" u="none" strike="noStrike" kern="1200" dirty="0">
                <a:solidFill>
                  <a:srgbClr val="FFFFFF"/>
                </a:solidFill>
                <a:effectLst/>
                <a:latin typeface="Rockwell" panose="02060603020205020403" pitchFamily="18" charset="77"/>
              </a:rPr>
              <a:t>6</a:t>
            </a:r>
            <a:r>
              <a:rPr lang="en-CH" dirty="0">
                <a:latin typeface="Arial" panose="020B0604020202020204" pitchFamily="34" charset="0"/>
              </a:rPr>
              <a:t>deceased </a:t>
            </a:r>
            <a:r>
              <a:rPr lang="en-CH" sz="1800" b="0" i="0" u="none" strike="noStrike" kern="1200" dirty="0">
                <a:solidFill>
                  <a:srgbClr val="000000"/>
                </a:solidFill>
                <a:effectLst/>
                <a:latin typeface="Rockwell" panose="02060603020205020403" pitchFamily="18" charset="77"/>
              </a:rPr>
              <a:t>228)</a:t>
            </a:r>
            <a:endParaRPr lang="en-GB" dirty="0">
              <a:solidFill>
                <a:srgbClr val="1F1F1F"/>
              </a:solidFill>
            </a:endParaRP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Appl</a:t>
            </a:r>
            <a:r>
              <a:rPr lang="en-GB" dirty="0">
                <a:solidFill>
                  <a:srgbClr val="1F1F1F"/>
                </a:solidFill>
              </a:rPr>
              <a:t>y each feature selection method, combine selections with voting &gt;=3</a:t>
            </a:r>
            <a:endParaRPr lang="en-GB" b="0" i="0" dirty="0">
              <a:solidFill>
                <a:srgbClr val="1F1F1F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Final selected features: ['IDH1', 'Grade_G2', 'Grade_G4', 'Meth_LGm2', '</a:t>
            </a:r>
            <a:r>
              <a:rPr lang="en-GB" b="0" i="0" dirty="0" err="1">
                <a:solidFill>
                  <a:srgbClr val="1F1F1F"/>
                </a:solidFill>
                <a:effectLst/>
              </a:rPr>
              <a:t>Type_astrocytoma</a:t>
            </a:r>
            <a:r>
              <a:rPr lang="en-GB" b="0" i="0" dirty="0">
                <a:solidFill>
                  <a:srgbClr val="1F1F1F"/>
                </a:solidFill>
                <a:effectLst/>
              </a:rPr>
              <a:t>', 'TMB (nonsynonymous)’</a:t>
            </a:r>
            <a:r>
              <a:rPr lang="en-GB" b="0" i="0" dirty="0">
                <a:solidFill>
                  <a:srgbClr val="FF0000"/>
                </a:solidFill>
                <a:effectLst/>
              </a:rPr>
              <a:t>+</a:t>
            </a:r>
            <a:r>
              <a:rPr lang="en-GB" b="0" i="0" dirty="0">
                <a:solidFill>
                  <a:srgbClr val="1F1F1F"/>
                </a:solidFill>
                <a:effectLst/>
              </a:rPr>
              <a:t> </a:t>
            </a:r>
            <a:r>
              <a:rPr lang="en-GB" b="0" i="0" dirty="0">
                <a:solidFill>
                  <a:srgbClr val="FF0000"/>
                </a:solidFill>
                <a:effectLst/>
              </a:rPr>
              <a:t>'TP53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’] </a:t>
            </a: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Number of selected features: 7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4336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0BC7C-97A6-B6D8-A247-86B8B20E0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F82565-1830-1351-DEB3-4E99B5DB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Survival prediction using machine learning</a:t>
            </a:r>
            <a:endParaRPr lang="en-CH" sz="2800" dirty="0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D1B37A87-3A69-A675-2E0A-9E019748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94" y="1165860"/>
            <a:ext cx="5534025" cy="569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2D039-4A1E-7C59-1FB8-FDA0BE11B246}"/>
              </a:ext>
            </a:extLst>
          </p:cNvPr>
          <p:cNvSpPr txBox="1"/>
          <p:nvPr/>
        </p:nvSpPr>
        <p:spPr>
          <a:xfrm>
            <a:off x="513040" y="1325563"/>
            <a:ext cx="36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Cox proportional hazards model with features selected by ML </a:t>
            </a:r>
          </a:p>
        </p:txBody>
      </p:sp>
    </p:spTree>
    <p:extLst>
      <p:ext uri="{BB962C8B-B14F-4D97-AF65-F5344CB8AC3E}">
        <p14:creationId xmlns:p14="http://schemas.microsoft.com/office/powerpoint/2010/main" val="3535277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8F300-9771-0FD3-DFE8-CFBADD10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0CDD67-113D-87BC-EFD9-747885DC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Survival prediction using machine learning</a:t>
            </a:r>
            <a:endParaRPr lang="en-CH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8268B6-4D13-7920-B321-B0FB5B45C9EB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303159"/>
          <a:ext cx="105155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709">
                  <a:extLst>
                    <a:ext uri="{9D8B030D-6E8A-4147-A177-3AD203B41FA5}">
                      <a16:colId xmlns:a16="http://schemas.microsoft.com/office/drawing/2014/main" val="3166770934"/>
                    </a:ext>
                  </a:extLst>
                </a:gridCol>
                <a:gridCol w="4950890">
                  <a:extLst>
                    <a:ext uri="{9D8B030D-6E8A-4147-A177-3AD203B41FA5}">
                      <a16:colId xmlns:a16="http://schemas.microsoft.com/office/drawing/2014/main" val="104322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Accuracy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8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 ± 0.13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89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 ± 0.14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 ± 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 ± 0.16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7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 ± 0.15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4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Ensemble Voting Classifier (5 models)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± 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78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Ensemble Voting Classifier (KNN,SVM, GB)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 ± 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518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82B5E8-CE73-C620-7683-AFED50234B78}"/>
              </a:ext>
            </a:extLst>
          </p:cNvPr>
          <p:cNvSpPr txBox="1"/>
          <p:nvPr/>
        </p:nvSpPr>
        <p:spPr>
          <a:xfrm>
            <a:off x="838200" y="944381"/>
            <a:ext cx="11125199" cy="214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1F1F1F"/>
                </a:solidFill>
                <a:effectLst/>
              </a:rPr>
              <a:t>Feature selection:</a:t>
            </a:r>
          </a:p>
          <a:p>
            <a:pPr marL="0" algn="l" rtl="0" eaLnBrk="1" fontAlgn="t" latinLnBrk="0" hangingPunct="1"/>
            <a:r>
              <a:rPr lang="en-GB" dirty="0">
                <a:solidFill>
                  <a:srgbClr val="1F1F1F"/>
                </a:solidFill>
              </a:rPr>
              <a:t>Calculate sample weight (living 467, </a:t>
            </a:r>
            <a:r>
              <a:rPr lang="en-CH" sz="1800" b="1" i="0" u="none" strike="noStrike" kern="1200" dirty="0">
                <a:solidFill>
                  <a:srgbClr val="FFFFFF"/>
                </a:solidFill>
                <a:effectLst/>
                <a:latin typeface="Rockwell" panose="02060603020205020403" pitchFamily="18" charset="77"/>
              </a:rPr>
              <a:t>6</a:t>
            </a:r>
            <a:r>
              <a:rPr lang="en-CH" dirty="0">
                <a:latin typeface="Arial" panose="020B0604020202020204" pitchFamily="34" charset="0"/>
              </a:rPr>
              <a:t>deceased </a:t>
            </a:r>
            <a:r>
              <a:rPr lang="en-CH" sz="1800" b="0" i="0" u="none" strike="noStrike" kern="1200" dirty="0">
                <a:solidFill>
                  <a:srgbClr val="000000"/>
                </a:solidFill>
                <a:effectLst/>
                <a:latin typeface="Rockwell" panose="02060603020205020403" pitchFamily="18" charset="77"/>
              </a:rPr>
              <a:t>228)</a:t>
            </a:r>
            <a:endParaRPr lang="en-GB" dirty="0">
              <a:solidFill>
                <a:srgbClr val="1F1F1F"/>
              </a:solidFill>
            </a:endParaRP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Appl</a:t>
            </a:r>
            <a:r>
              <a:rPr lang="en-GB" dirty="0">
                <a:solidFill>
                  <a:srgbClr val="1F1F1F"/>
                </a:solidFill>
              </a:rPr>
              <a:t>y each feature selection method, combine selections with voting &gt;=3</a:t>
            </a:r>
            <a:endParaRPr lang="en-GB" b="0" i="0" dirty="0">
              <a:solidFill>
                <a:srgbClr val="1F1F1F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Final selected features: ['IDH1', 'Grade_G2', 'Grade_G4', 'Meth_LGm2', '</a:t>
            </a:r>
            <a:r>
              <a:rPr lang="en-GB" b="0" i="0" dirty="0" err="1">
                <a:solidFill>
                  <a:srgbClr val="1F1F1F"/>
                </a:solidFill>
                <a:effectLst/>
              </a:rPr>
              <a:t>Type_astrocytoma</a:t>
            </a:r>
            <a:r>
              <a:rPr lang="en-GB" b="0" i="0" dirty="0">
                <a:solidFill>
                  <a:srgbClr val="1F1F1F"/>
                </a:solidFill>
                <a:effectLst/>
              </a:rPr>
              <a:t>', 'TMB (nonsynonymous)’</a:t>
            </a:r>
            <a:r>
              <a:rPr lang="en-GB" b="0" i="0" dirty="0">
                <a:solidFill>
                  <a:srgbClr val="FF0000"/>
                </a:solidFill>
                <a:effectLst/>
              </a:rPr>
              <a:t>+</a:t>
            </a:r>
            <a:r>
              <a:rPr lang="en-GB" b="0" i="0" dirty="0">
                <a:solidFill>
                  <a:srgbClr val="1F1F1F"/>
                </a:solidFill>
                <a:effectLst/>
              </a:rPr>
              <a:t> </a:t>
            </a:r>
            <a:r>
              <a:rPr lang="en-GB" b="0" i="0" dirty="0">
                <a:solidFill>
                  <a:srgbClr val="FF0000"/>
                </a:solidFill>
                <a:effectLst/>
              </a:rPr>
              <a:t>'TP53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’] </a:t>
            </a:r>
          </a:p>
          <a:p>
            <a:pPr>
              <a:lnSpc>
                <a:spcPct val="130000"/>
              </a:lnSpc>
            </a:pPr>
            <a:r>
              <a:rPr lang="en-GB" b="0" i="0" dirty="0">
                <a:solidFill>
                  <a:srgbClr val="1F1F1F"/>
                </a:solidFill>
                <a:effectLst/>
              </a:rPr>
              <a:t>Number of selected features: 7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48681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B8D4-212D-904C-2900-51717D6C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470278-6436-DDF5-B1BF-9233BD81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Survival prediction using machine learning</a:t>
            </a:r>
            <a:endParaRPr lang="en-CH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899DCD-A120-AFF4-B62D-3A53265B6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33328"/>
              </p:ext>
            </p:extLst>
          </p:nvPr>
        </p:nvGraphicFramePr>
        <p:xfrm>
          <a:off x="838200" y="1187751"/>
          <a:ext cx="768894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2525">
                  <a:extLst>
                    <a:ext uri="{9D8B030D-6E8A-4147-A177-3AD203B41FA5}">
                      <a16:colId xmlns:a16="http://schemas.microsoft.com/office/drawing/2014/main" val="2920640544"/>
                    </a:ext>
                  </a:extLst>
                </a:gridCol>
                <a:gridCol w="2776418">
                  <a:extLst>
                    <a:ext uri="{9D8B030D-6E8A-4147-A177-3AD203B41FA5}">
                      <a16:colId xmlns:a16="http://schemas.microsoft.com/office/drawing/2014/main" val="2298205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Ensemble 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0.74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0.60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2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0.61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7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ROC-AUC 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964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6D83E8-CF15-E365-5FAE-B78FDC6ED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38759"/>
              </p:ext>
            </p:extLst>
          </p:nvPr>
        </p:nvGraphicFramePr>
        <p:xfrm>
          <a:off x="838199" y="3258689"/>
          <a:ext cx="940525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030">
                  <a:extLst>
                    <a:ext uri="{9D8B030D-6E8A-4147-A177-3AD203B41FA5}">
                      <a16:colId xmlns:a16="http://schemas.microsoft.com/office/drawing/2014/main" val="3866279704"/>
                    </a:ext>
                  </a:extLst>
                </a:gridCol>
                <a:gridCol w="1826342">
                  <a:extLst>
                    <a:ext uri="{9D8B030D-6E8A-4147-A177-3AD203B41FA5}">
                      <a16:colId xmlns:a16="http://schemas.microsoft.com/office/drawing/2014/main" val="1653089734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3691901062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val="3141618075"/>
                    </a:ext>
                  </a:extLst>
                </a:gridCol>
                <a:gridCol w="1306284">
                  <a:extLst>
                    <a:ext uri="{9D8B030D-6E8A-4147-A177-3AD203B41FA5}">
                      <a16:colId xmlns:a16="http://schemas.microsoft.com/office/drawing/2014/main" val="2536212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Classification Report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6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1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467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Deceased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5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</a:t>
                      </a:r>
                      <a:r>
                        <a:rPr lang="en-CH" dirty="0">
                          <a:latin typeface="+mn-lt"/>
                        </a:rPr>
                        <a:t>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96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W</a:t>
                      </a:r>
                      <a:r>
                        <a:rPr lang="en-CH" dirty="0">
                          <a:latin typeface="+mn-lt"/>
                        </a:rPr>
                        <a:t>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4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5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EB2A-2659-990E-E573-CDD3BA0E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06724-2F86-6FC7-0C84-ACEB3DA7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Survival prediction using machine learning</a:t>
            </a:r>
            <a:endParaRPr lang="en-CH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F1D11D-658C-1457-45BD-104542428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716400"/>
              </p:ext>
            </p:extLst>
          </p:nvPr>
        </p:nvGraphicFramePr>
        <p:xfrm>
          <a:off x="838200" y="1187751"/>
          <a:ext cx="768894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2525">
                  <a:extLst>
                    <a:ext uri="{9D8B030D-6E8A-4147-A177-3AD203B41FA5}">
                      <a16:colId xmlns:a16="http://schemas.microsoft.com/office/drawing/2014/main" val="2920640544"/>
                    </a:ext>
                  </a:extLst>
                </a:gridCol>
                <a:gridCol w="2776418">
                  <a:extLst>
                    <a:ext uri="{9D8B030D-6E8A-4147-A177-3AD203B41FA5}">
                      <a16:colId xmlns:a16="http://schemas.microsoft.com/office/drawing/2014/main" val="2298205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Ensemble model 5 + undersampling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0.72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endParaRPr lang="en-CH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2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0.73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7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ROC-AUC Score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0.77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964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DB7C32-9903-1DB5-4685-434C77594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50759"/>
              </p:ext>
            </p:extLst>
          </p:nvPr>
        </p:nvGraphicFramePr>
        <p:xfrm>
          <a:off x="838199" y="3258689"/>
          <a:ext cx="940525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030">
                  <a:extLst>
                    <a:ext uri="{9D8B030D-6E8A-4147-A177-3AD203B41FA5}">
                      <a16:colId xmlns:a16="http://schemas.microsoft.com/office/drawing/2014/main" val="3866279704"/>
                    </a:ext>
                  </a:extLst>
                </a:gridCol>
                <a:gridCol w="1826342">
                  <a:extLst>
                    <a:ext uri="{9D8B030D-6E8A-4147-A177-3AD203B41FA5}">
                      <a16:colId xmlns:a16="http://schemas.microsoft.com/office/drawing/2014/main" val="1653089734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3691901062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val="3141618075"/>
                    </a:ext>
                  </a:extLst>
                </a:gridCol>
                <a:gridCol w="1306284">
                  <a:extLst>
                    <a:ext uri="{9D8B030D-6E8A-4147-A177-3AD203B41FA5}">
                      <a16:colId xmlns:a16="http://schemas.microsoft.com/office/drawing/2014/main" val="2536212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Classification Report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6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f1-score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rgbClr val="1F1F1F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CH" dirty="0">
                        <a:latin typeface="+mn-lt"/>
                      </a:endParaRPr>
                    </a:p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1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Deceased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5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</a:t>
                      </a:r>
                      <a:r>
                        <a:rPr lang="en-CH" dirty="0">
                          <a:latin typeface="+mn-lt"/>
                        </a:rPr>
                        <a:t>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96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W</a:t>
                      </a:r>
                      <a:r>
                        <a:rPr lang="en-CH" dirty="0">
                          <a:latin typeface="+mn-lt"/>
                        </a:rPr>
                        <a:t>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latin typeface="+mn-lt"/>
                        </a:rPr>
                        <a:t>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461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711A3D8-AFCA-3307-DC84-8A52C7E5B596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9119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BDE3-53D3-1F5F-086B-11A6695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205EC4-E6C6-D23C-C787-D603AC0A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Feature importance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2EAC1-627B-6B05-D771-592982D94337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C4A0CDC-7B1C-E1B1-4AED-E9E9337C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073630"/>
            <a:ext cx="9961563" cy="565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634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CED5-393E-EB5D-D445-750DF774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79A0DE-F46D-3C37-4286-9350A6712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Feature importance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B1FFD-55E8-07E1-8713-3AB363DF73BF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CE62678-5372-3F9A-E29F-E2BCB4E0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1" y="934490"/>
            <a:ext cx="10515601" cy="5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1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93DE-2F83-AC3F-35A6-6075E744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C10B5C-9418-BB25-7170-BF7FD66D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Feature importance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9FC77-1865-2B33-E53B-8B107FD76653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5FB1BFF-D150-04CF-A976-56FF1EBC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1" y="884640"/>
            <a:ext cx="10515601" cy="59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2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3D2A-B900-E000-932F-5DE9E826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16B82E-6DFC-4360-2402-22F0942C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Feature importance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88A0A-3E0D-98AF-CC0F-231970E1FA81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F0D8302-5C00-F94A-C6C9-FCBE103B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884642"/>
            <a:ext cx="10515600" cy="59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7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C820-0170-6AE3-D8F5-4C115276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84"/>
            <a:ext cx="10058400" cy="4050792"/>
          </a:xfrm>
        </p:spPr>
        <p:txBody>
          <a:bodyPr/>
          <a:lstStyle/>
          <a:p>
            <a:r>
              <a:rPr lang="en-CH" sz="2400" dirty="0">
                <a:solidFill>
                  <a:srgbClr val="353744"/>
                </a:solidFill>
                <a:effectLst/>
                <a:ea typeface="Proxima Nova"/>
                <a:cs typeface="Proxima Nova"/>
              </a:rPr>
              <a:t>analyze genomic data from a large cohort of adult patients with glioma </a:t>
            </a:r>
          </a:p>
          <a:p>
            <a:r>
              <a:rPr lang="en-CH" sz="2400" dirty="0">
                <a:solidFill>
                  <a:srgbClr val="353744"/>
                </a:solidFill>
                <a:effectLst/>
                <a:ea typeface="Proxima Nova"/>
                <a:cs typeface="Proxima Nova"/>
              </a:rPr>
              <a:t>identify genomic alterations associated with clinical behavior and therapy outcome</a:t>
            </a:r>
          </a:p>
          <a:p>
            <a:r>
              <a:rPr lang="en-CH" sz="2400" dirty="0">
                <a:solidFill>
                  <a:srgbClr val="353744"/>
                </a:solidFill>
                <a:effectLst/>
                <a:ea typeface="Proxima Nova"/>
                <a:cs typeface="Proxima Nova"/>
              </a:rPr>
              <a:t>use machine learning methods to be able to predict glioma outcomes in adult patients depending on their tumor molecular profile</a:t>
            </a:r>
          </a:p>
          <a:p>
            <a:endParaRPr lang="en-C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B49766-F97F-8589-C834-BCA96E2DDAD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Goal of the project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371864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38009-1E3E-8B1C-2BC9-8BE90AC8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6F120B-661D-082F-6A9D-0812A51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Feature importance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D99BB-6241-A92F-8D46-F777DB8641A0}"/>
              </a:ext>
            </a:extLst>
          </p:cNvPr>
          <p:cNvSpPr txBox="1"/>
          <p:nvPr/>
        </p:nvSpPr>
        <p:spPr>
          <a:xfrm>
            <a:off x="9318171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17A385DF-90AD-BAFB-DE2B-F6D11377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939650"/>
            <a:ext cx="10418763" cy="591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7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3A088-B55A-083B-D8BF-E8C3EEDB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16194"/>
            <a:ext cx="11518378" cy="515976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Molecular features important for clustering are IDH1 mutation status, Methylation pattern, EGFR mutation status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The hierarchical voting-based methodology works well for diagnosis prediction and less well for survival prediction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The main feature for survival prediction is Age at diagnosis, followed by IDH mutation status, Methylation pattern, WHO grade and TMB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85A998-39AA-4C0E-442E-8A7FE3D719B8}"/>
              </a:ext>
            </a:extLst>
          </p:cNvPr>
          <p:cNvSpPr txBox="1">
            <a:spLocks/>
          </p:cNvSpPr>
          <p:nvPr/>
        </p:nvSpPr>
        <p:spPr>
          <a:xfrm>
            <a:off x="406400" y="-9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latin typeface="Proxima Nova"/>
                <a:ea typeface="Proxima Nova"/>
                <a:cs typeface="Proxima Nova"/>
              </a:rPr>
              <a:t>Conclusions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399291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5C7146-D8C1-22BC-5F0E-933A31886821}"/>
              </a:ext>
            </a:extLst>
          </p:cNvPr>
          <p:cNvSpPr txBox="1"/>
          <p:nvPr/>
        </p:nvSpPr>
        <p:spPr>
          <a:xfrm>
            <a:off x="5798262" y="6550223"/>
            <a:ext cx="6072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Ceccarelli et al., Cell, 2016 http://</a:t>
            </a:r>
            <a:r>
              <a:rPr lang="en-GB" sz="1400" dirty="0" err="1"/>
              <a:t>dx.doi.org</a:t>
            </a:r>
            <a:r>
              <a:rPr lang="en-GB" sz="1400" dirty="0"/>
              <a:t>/10.1016/j.cell.2015.12.028</a:t>
            </a:r>
            <a:endParaRPr lang="en-CH" sz="1400" dirty="0">
              <a:solidFill>
                <a:srgbClr val="353744"/>
              </a:solidFill>
              <a:effectLst/>
              <a:latin typeface="Proxima Nova"/>
              <a:ea typeface="Proxima Nova"/>
              <a:cs typeface="Proxima Nov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38CA04-4B00-FFEF-BC55-9B187084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Patient cohort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429DA-39C7-F735-4983-53929B34659F}"/>
              </a:ext>
            </a:extLst>
          </p:cNvPr>
          <p:cNvSpPr txBox="1"/>
          <p:nvPr/>
        </p:nvSpPr>
        <p:spPr>
          <a:xfrm>
            <a:off x="838200" y="1173163"/>
            <a:ext cx="110328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Total Patient Count: 1047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Sex Distribution: Male 618, Female 429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Neoplasm Histologic Type Distribution: glioblastoma 590, oligodendroglioma 174, astrocytoma 169, oligoastrocytoma 114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Neoplasm Histologic Grade Distribution: G4 590, G3 241, G2 216</a:t>
            </a:r>
            <a:endParaRPr lang="en-GB" sz="2400" dirty="0"/>
          </a:p>
          <a:p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50980E-EC2C-0A5A-7188-CAD39529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5056"/>
            <a:ext cx="4233501" cy="28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9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1CEE-E2AD-527F-1450-DF1B7FBF7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6680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H" sz="2400" dirty="0"/>
              <a:t>From the table with sequencing information filter out silent mutations, and identify top 20 mutated genes</a:t>
            </a:r>
          </a:p>
          <a:p>
            <a:pPr>
              <a:lnSpc>
                <a:spcPct val="150000"/>
              </a:lnSpc>
            </a:pPr>
            <a:r>
              <a:rPr lang="en-CH" sz="2400" dirty="0"/>
              <a:t>Merge the table with sequencing information with the table with clinical information (</a:t>
            </a:r>
            <a:r>
              <a:rPr lang="en-GB" sz="2400" b="0" dirty="0">
                <a:solidFill>
                  <a:srgbClr val="A31515"/>
                </a:solidFill>
                <a:effectLst/>
              </a:rPr>
              <a:t>'Patient ID'</a:t>
            </a:r>
            <a:r>
              <a:rPr lang="en-GB" sz="2400" b="0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b="0" dirty="0">
                <a:solidFill>
                  <a:srgbClr val="A31515"/>
                </a:solidFill>
                <a:effectLst/>
              </a:rPr>
              <a:t>'Diagnosis Age'</a:t>
            </a:r>
            <a:r>
              <a:rPr lang="en-GB" sz="2400" b="0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b="0" dirty="0">
                <a:solidFill>
                  <a:srgbClr val="A31515"/>
                </a:solidFill>
                <a:effectLst/>
              </a:rPr>
              <a:t>'Sex'</a:t>
            </a:r>
            <a:r>
              <a:rPr lang="en-GB" sz="2400" b="0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b="0" dirty="0">
                <a:solidFill>
                  <a:srgbClr val="A31515"/>
                </a:solidFill>
                <a:effectLst/>
              </a:rPr>
              <a:t>'Neoplasm Histologic Grade'</a:t>
            </a:r>
            <a:r>
              <a:rPr lang="en-GB" sz="2400" b="0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b="0" dirty="0">
                <a:solidFill>
                  <a:srgbClr val="A31515"/>
                </a:solidFill>
                <a:effectLst/>
              </a:rPr>
              <a:t>'TMB (nonsynonymous)'</a:t>
            </a:r>
            <a:r>
              <a:rPr lang="en-GB" sz="2400" b="0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b="0" dirty="0">
                <a:solidFill>
                  <a:srgbClr val="A31515"/>
                </a:solidFill>
                <a:effectLst/>
              </a:rPr>
              <a:t>'Pan-Glioma DNA Methylation Cluster’</a:t>
            </a:r>
            <a:r>
              <a:rPr lang="en-CH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CH" sz="2400" dirty="0"/>
              <a:t> Drop NaN</a:t>
            </a:r>
          </a:p>
          <a:p>
            <a:endParaRPr lang="en-CH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EEF94D-2895-2181-4883-2C87A37D6C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Proxima Nova"/>
                <a:ea typeface="Proxima Nova"/>
                <a:cs typeface="Proxima Nova"/>
              </a:rPr>
              <a:t>D</a:t>
            </a:r>
            <a:r>
              <a:rPr lang="en-CH" sz="2800" dirty="0">
                <a:latin typeface="Proxima Nova"/>
                <a:ea typeface="Proxima Nova"/>
                <a:cs typeface="Proxima Nova"/>
              </a:rPr>
              <a:t>ata processing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56865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B7D6-3AED-204A-D689-B4C26D5B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B74CC8-1148-3BFC-5CA9-F59AB4A9100A}"/>
              </a:ext>
            </a:extLst>
          </p:cNvPr>
          <p:cNvSpPr txBox="1"/>
          <p:nvPr/>
        </p:nvSpPr>
        <p:spPr>
          <a:xfrm>
            <a:off x="5798262" y="6550223"/>
            <a:ext cx="6072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Ceccarelli et al., Cell, 2016 http://</a:t>
            </a:r>
            <a:r>
              <a:rPr lang="en-GB" sz="1400" dirty="0" err="1"/>
              <a:t>dx.doi.org</a:t>
            </a:r>
            <a:r>
              <a:rPr lang="en-GB" sz="1400" dirty="0"/>
              <a:t>/10.1016/j.cell.2015.12.028</a:t>
            </a:r>
            <a:endParaRPr lang="en-CH" sz="1400" dirty="0">
              <a:solidFill>
                <a:srgbClr val="353744"/>
              </a:solidFill>
              <a:effectLst/>
              <a:latin typeface="Proxima Nova"/>
              <a:ea typeface="Proxima Nova"/>
              <a:cs typeface="Proxima Nov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5AF40-5CB6-7F0E-E79D-60ACFB83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Patient cohort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07968-9925-F59B-1CCF-161E5E0DD675}"/>
              </a:ext>
            </a:extLst>
          </p:cNvPr>
          <p:cNvSpPr txBox="1"/>
          <p:nvPr/>
        </p:nvSpPr>
        <p:spPr>
          <a:xfrm>
            <a:off x="838200" y="1064306"/>
            <a:ext cx="11032878" cy="279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Total Patient Count: 696 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Sex Distribution: Male 405, Female 291 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Neoplasm Histologic Type Distribution: glioblastoma 246, oligodendroglioma 170, astrocytoma 167, oligoastrocytoma 113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212121"/>
                </a:solidFill>
                <a:effectLst/>
              </a:rPr>
              <a:t>Neoplasm Histologic Grade Distribution: G4 246, G3 239, G2 211</a:t>
            </a:r>
            <a:endParaRPr lang="en-GB" sz="2400" dirty="0">
              <a:solidFill>
                <a:srgbClr val="21212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DBD4D0-AF9F-F022-9B51-A724D466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7581"/>
            <a:ext cx="4735286" cy="307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4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0C3D6E-439F-46F0-C943-B4571F0D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effectLst/>
                <a:latin typeface="Proxima Nova"/>
                <a:ea typeface="Proxima Nova"/>
                <a:cs typeface="Proxima Nova"/>
              </a:rPr>
              <a:t>Unsupervised machine learning approach</a:t>
            </a:r>
            <a:endParaRPr lang="en-CH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299E2-0B87-5D09-AF57-A7EDDA127C2B}"/>
              </a:ext>
            </a:extLst>
          </p:cNvPr>
          <p:cNvSpPr txBox="1"/>
          <p:nvPr/>
        </p:nvSpPr>
        <p:spPr>
          <a:xfrm>
            <a:off x="838200" y="1173163"/>
            <a:ext cx="8321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Decide how many PCs to use for dimensionality reduction</a:t>
            </a:r>
          </a:p>
          <a:p>
            <a:endParaRPr lang="en-CH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3CCA15F-E657-7EEB-7576-8A9F3906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07" y="1792415"/>
            <a:ext cx="7834068" cy="50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D824F08-6098-8504-6F6D-F5F39112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latin typeface="Proxima Nova"/>
              </a:rPr>
              <a:t>PCA followed by hierarchical clustering</a:t>
            </a:r>
            <a:endParaRPr lang="en-CH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C7BD5D-8EDA-B92F-CF01-7909D66E9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1486"/>
            <a:ext cx="8345532" cy="58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704751-23E7-7966-33A5-31A06526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495" y="1325563"/>
            <a:ext cx="2463694" cy="462976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3AE934-C13C-51EB-8E39-8ACEE5BC121E}"/>
              </a:ext>
            </a:extLst>
          </p:cNvPr>
          <p:cNvCxnSpPr/>
          <p:nvPr/>
        </p:nvCxnSpPr>
        <p:spPr>
          <a:xfrm>
            <a:off x="838200" y="4797425"/>
            <a:ext cx="8505295" cy="0"/>
          </a:xfrm>
          <a:prstGeom prst="line">
            <a:avLst/>
          </a:prstGeom>
          <a:ln w="28575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60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527AE-D13A-289B-8E24-9593A19F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A772F2-0F4B-C1BE-F773-2C61391C6A1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latin typeface="Proxima Nova"/>
              </a:rPr>
              <a:t>hierarchical clustering, cut off 12</a:t>
            </a:r>
            <a:endParaRPr lang="en-CH" sz="2800" dirty="0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A1199D36-5B57-816B-DC63-8CB32E15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9" y="862542"/>
            <a:ext cx="9410926" cy="59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51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{1A4F1B2A-47A3-5948-82B2-D8D502FFD17C}tf10001070_mac</Template>
  <TotalTime>19809</TotalTime>
  <Words>1362</Words>
  <Application>Microsoft Macintosh PowerPoint</Application>
  <PresentationFormat>Widescreen</PresentationFormat>
  <Paragraphs>307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Proxima Nova</vt:lpstr>
      <vt:lpstr>Roboto</vt:lpstr>
      <vt:lpstr>Rockwell</vt:lpstr>
      <vt:lpstr>Rockwell Condensed</vt:lpstr>
      <vt:lpstr>Rockwell Extra Bold</vt:lpstr>
      <vt:lpstr>Wingdings</vt:lpstr>
      <vt:lpstr>Wood Type</vt:lpstr>
      <vt:lpstr> The impact of molecular profiling of gliomas on treatment and prognosis </vt:lpstr>
      <vt:lpstr>Molecular biomarkers in glioma</vt:lpstr>
      <vt:lpstr>PowerPoint Presentation</vt:lpstr>
      <vt:lpstr>Patient cohort</vt:lpstr>
      <vt:lpstr>PowerPoint Presentation</vt:lpstr>
      <vt:lpstr>Patient cohort</vt:lpstr>
      <vt:lpstr>Unsupervised machine learning approach</vt:lpstr>
      <vt:lpstr>PCA followed by hierarchical clustering</vt:lpstr>
      <vt:lpstr>PowerPoint Presentation</vt:lpstr>
      <vt:lpstr>PowerPoint Presentation</vt:lpstr>
      <vt:lpstr>UMAP followed by GMM clustering</vt:lpstr>
      <vt:lpstr>UMAP followed by GMM clustering</vt:lpstr>
      <vt:lpstr>Molecular diagnostics using machine learning</vt:lpstr>
      <vt:lpstr>Molecular diagnostics using machine learning</vt:lpstr>
      <vt:lpstr>Molecular diagnostics using machine learning</vt:lpstr>
      <vt:lpstr>Molecular diagnostics using machine learning</vt:lpstr>
      <vt:lpstr>Molecular diagnostics using machine learning</vt:lpstr>
      <vt:lpstr>Molecular diagnostics using machine learning</vt:lpstr>
      <vt:lpstr>Molecular diagnostics using machine learning</vt:lpstr>
      <vt:lpstr>Survival prediction using machine learning</vt:lpstr>
      <vt:lpstr>Survival prediction using machine learning</vt:lpstr>
      <vt:lpstr>Survival prediction using machine learning</vt:lpstr>
      <vt:lpstr>Survival prediction using machine learning</vt:lpstr>
      <vt:lpstr>Survival prediction using machine learning</vt:lpstr>
      <vt:lpstr>Survival prediction using machine learning</vt:lpstr>
      <vt:lpstr>Feature importance</vt:lpstr>
      <vt:lpstr>Feature importance</vt:lpstr>
      <vt:lpstr>Feature importance</vt:lpstr>
      <vt:lpstr>Feature importance</vt:lpstr>
      <vt:lpstr>Feature importance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Galina Glousker</dc:creator>
  <cp:lastModifiedBy>Galina Glousker</cp:lastModifiedBy>
  <cp:revision>37</cp:revision>
  <dcterms:created xsi:type="dcterms:W3CDTF">2024-10-02T09:04:32Z</dcterms:created>
  <dcterms:modified xsi:type="dcterms:W3CDTF">2024-11-11T14:11:45Z</dcterms:modified>
</cp:coreProperties>
</file>